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63" r:id="rId5"/>
    <p:sldId id="259" r:id="rId6"/>
    <p:sldId id="257" r:id="rId7"/>
    <p:sldId id="258" r:id="rId8"/>
    <p:sldId id="262" r:id="rId9"/>
    <p:sldId id="294" r:id="rId10"/>
    <p:sldId id="264" r:id="rId11"/>
    <p:sldId id="265" r:id="rId12"/>
    <p:sldId id="266" r:id="rId13"/>
    <p:sldId id="270" r:id="rId14"/>
    <p:sldId id="267" r:id="rId15"/>
    <p:sldId id="274" r:id="rId16"/>
    <p:sldId id="268" r:id="rId17"/>
    <p:sldId id="275" r:id="rId18"/>
    <p:sldId id="282" r:id="rId19"/>
    <p:sldId id="271" r:id="rId20"/>
    <p:sldId id="269" r:id="rId21"/>
    <p:sldId id="277" r:id="rId22"/>
    <p:sldId id="280" r:id="rId23"/>
    <p:sldId id="278" r:id="rId24"/>
    <p:sldId id="279" r:id="rId25"/>
    <p:sldId id="284" r:id="rId26"/>
    <p:sldId id="283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4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4/20/20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4/20/20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4" Type="http://schemas.openxmlformats.org/officeDocument/2006/relationships/image" Target="../media/image17.jpeg"/><Relationship Id="rId5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microsoft.com/office/2007/relationships/hdphoto" Target="../media/hdphoto14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microsoft.com/office/2007/relationships/hdphoto" Target="../media/hdphoto15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microsoft.com/office/2007/relationships/hdphoto" Target="../media/hdphoto16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7lMQWnRBQr0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microsoft.com/office/2007/relationships/hdphoto" Target="../media/hdphoto1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/>
              <a:t>Colonialism Through Political Cartoons, c. 1900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602664"/>
            <a:ext cx="7406640" cy="17526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>Professor </a:t>
            </a:r>
            <a:r>
              <a:rPr lang="en-US" sz="2400" b="1" dirty="0" smtClean="0"/>
              <a:t>Felber-Seligman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Africa and the Modern World</a:t>
            </a:r>
          </a:p>
          <a:p>
            <a:pPr algn="ctr"/>
            <a:r>
              <a:rPr lang="en-US" sz="2400" b="1" dirty="0" smtClean="0"/>
              <a:t>Spring </a:t>
            </a:r>
            <a:r>
              <a:rPr lang="en-US" sz="2400" b="1" dirty="0" smtClean="0"/>
              <a:t>2020</a:t>
            </a:r>
            <a:endParaRPr lang="en-US" sz="2400" b="1" dirty="0" smtClean="0"/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41650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he World%27s Plunderer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0098" r="-30098"/>
          <a:stretch>
            <a:fillRect/>
          </a:stretch>
        </p:blipFill>
        <p:spPr>
          <a:xfrm>
            <a:off x="411479" y="364432"/>
            <a:ext cx="9330447" cy="5973762"/>
          </a:xfrm>
        </p:spPr>
      </p:pic>
    </p:spTree>
    <p:extLst>
      <p:ext uri="{BB962C8B-B14F-4D97-AF65-F5344CB8AC3E}">
        <p14:creationId xmlns:p14="http://schemas.microsoft.com/office/powerpoint/2010/main" val="1245318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he Rhodes Colossus Striding from Cape Town to Cair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5495" r="-55495"/>
          <a:stretch>
            <a:fillRect/>
          </a:stretch>
        </p:blipFill>
        <p:spPr>
          <a:xfrm>
            <a:off x="231871" y="274638"/>
            <a:ext cx="9330447" cy="5973762"/>
          </a:xfrm>
        </p:spPr>
      </p:pic>
    </p:spTree>
    <p:extLst>
      <p:ext uri="{BB962C8B-B14F-4D97-AF65-F5344CB8AC3E}">
        <p14:creationId xmlns:p14="http://schemas.microsoft.com/office/powerpoint/2010/main" val="968889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n The Rubber Coil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3172" r="-53172"/>
          <a:stretch>
            <a:fillRect/>
          </a:stretch>
        </p:blipFill>
        <p:spPr>
          <a:xfrm>
            <a:off x="316079" y="274638"/>
            <a:ext cx="9759406" cy="6248400"/>
          </a:xfrm>
        </p:spPr>
      </p:pic>
    </p:spTree>
    <p:extLst>
      <p:ext uri="{BB962C8B-B14F-4D97-AF65-F5344CB8AC3E}">
        <p14:creationId xmlns:p14="http://schemas.microsoft.com/office/powerpoint/2010/main" val="3953968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ranceafrik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016" r="-4016"/>
          <a:stretch>
            <a:fillRect/>
          </a:stretch>
        </p:blipFill>
        <p:spPr>
          <a:xfrm>
            <a:off x="801365" y="628556"/>
            <a:ext cx="8517198" cy="5453084"/>
          </a:xfrm>
        </p:spPr>
      </p:pic>
    </p:spTree>
    <p:extLst>
      <p:ext uri="{BB962C8B-B14F-4D97-AF65-F5344CB8AC3E}">
        <p14:creationId xmlns:p14="http://schemas.microsoft.com/office/powerpoint/2010/main" val="401200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frica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8359" r="-38359"/>
          <a:stretch>
            <a:fillRect/>
          </a:stretch>
        </p:blipFill>
        <p:spPr>
          <a:xfrm>
            <a:off x="565430" y="274638"/>
            <a:ext cx="9330447" cy="5973762"/>
          </a:xfrm>
        </p:spPr>
      </p:pic>
    </p:spTree>
    <p:extLst>
      <p:ext uri="{BB962C8B-B14F-4D97-AF65-F5344CB8AC3E}">
        <p14:creationId xmlns:p14="http://schemas.microsoft.com/office/powerpoint/2010/main" val="359880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frique (1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3097" r="-23097"/>
          <a:stretch>
            <a:fillRect/>
          </a:stretch>
        </p:blipFill>
        <p:spPr>
          <a:xfrm>
            <a:off x="848091" y="513107"/>
            <a:ext cx="8957981" cy="5735293"/>
          </a:xfrm>
        </p:spPr>
      </p:pic>
    </p:spTree>
    <p:extLst>
      <p:ext uri="{BB962C8B-B14F-4D97-AF65-F5344CB8AC3E}">
        <p14:creationId xmlns:p14="http://schemas.microsoft.com/office/powerpoint/2010/main" val="2559154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he_white_mans_burden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2543" r="-42543"/>
          <a:stretch>
            <a:fillRect/>
          </a:stretch>
        </p:blipFill>
        <p:spPr>
          <a:xfrm>
            <a:off x="516829" y="782489"/>
            <a:ext cx="8737589" cy="5594188"/>
          </a:xfrm>
        </p:spPr>
      </p:pic>
    </p:spTree>
    <p:extLst>
      <p:ext uri="{BB962C8B-B14F-4D97-AF65-F5344CB8AC3E}">
        <p14:creationId xmlns:p14="http://schemas.microsoft.com/office/powerpoint/2010/main" val="3438695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facets of Colonialism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799"/>
            <a:ext cx="4561614" cy="511386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Control of minds and bodies</a:t>
            </a:r>
          </a:p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Control of knowledge and education</a:t>
            </a:r>
          </a:p>
          <a:p>
            <a:endParaRPr lang="en-US" dirty="0"/>
          </a:p>
          <a:p>
            <a:r>
              <a:rPr lang="en-US" dirty="0" smtClean="0"/>
              <a:t>Ex. Major changes in ideas of “proper” women’s roles in this period</a:t>
            </a:r>
          </a:p>
          <a:p>
            <a:endParaRPr lang="en-US" dirty="0"/>
          </a:p>
        </p:txBody>
      </p:sp>
      <p:pic>
        <p:nvPicPr>
          <p:cNvPr id="4" name="Picture 3" descr="198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844" y="1417638"/>
            <a:ext cx="22225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33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Chronologies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era of Afro-European contacts c. 1400-1800s</a:t>
            </a:r>
          </a:p>
          <a:p>
            <a:endParaRPr lang="en-US" dirty="0" smtClean="0"/>
          </a:p>
          <a:p>
            <a:r>
              <a:rPr lang="en-US" dirty="0" smtClean="0"/>
              <a:t>Mid to late 1800s imperialism</a:t>
            </a:r>
          </a:p>
          <a:p>
            <a:endParaRPr lang="en-US" dirty="0" smtClean="0"/>
          </a:p>
          <a:p>
            <a:r>
              <a:rPr lang="en-US" dirty="0" smtClean="0"/>
              <a:t>Conference of Berlin 1894-5</a:t>
            </a:r>
          </a:p>
          <a:p>
            <a:endParaRPr lang="en-US" dirty="0"/>
          </a:p>
          <a:p>
            <a:r>
              <a:rPr lang="en-US" dirty="0" smtClean="0"/>
              <a:t>Formal Colonialism c. 1880s-1960s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986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Settler Colonies: </a:t>
            </a:r>
            <a:br>
              <a:rPr lang="en-US" dirty="0" smtClean="0"/>
            </a:br>
            <a:r>
              <a:rPr lang="en-US" dirty="0" smtClean="0"/>
              <a:t>Example South Africa</a:t>
            </a:r>
            <a:endParaRPr lang="en-US" dirty="0"/>
          </a:p>
        </p:txBody>
      </p:sp>
      <p:pic>
        <p:nvPicPr>
          <p:cNvPr id="4" name="Content Placeholder 3" descr="1024px-Flag_of_the_Dutch_East_India_Company.svg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" b="2013"/>
          <a:stretch>
            <a:fillRect/>
          </a:stretch>
        </p:blipFill>
        <p:spPr>
          <a:xfrm>
            <a:off x="5912556" y="4314138"/>
            <a:ext cx="3021131" cy="1934261"/>
          </a:xfrm>
        </p:spPr>
      </p:pic>
      <p:pic>
        <p:nvPicPr>
          <p:cNvPr id="5" name="Picture 4" descr="330px-Aernout_Smit_Table_Bay,_1683_William_Fehr_Collection_Cape_Tow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4" y="1563511"/>
            <a:ext cx="4460807" cy="314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51222" y="1792111"/>
            <a:ext cx="27568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1652</a:t>
            </a:r>
          </a:p>
          <a:p>
            <a:endParaRPr lang="en-US" sz="2400" dirty="0"/>
          </a:p>
          <a:p>
            <a:r>
              <a:rPr lang="en-US" sz="2400" dirty="0" smtClean="0"/>
              <a:t>VOC</a:t>
            </a:r>
          </a:p>
          <a:p>
            <a:endParaRPr lang="en-US" sz="2400" dirty="0"/>
          </a:p>
          <a:p>
            <a:r>
              <a:rPr lang="en-US" sz="2400" dirty="0" smtClean="0"/>
              <a:t>Dutch supply station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4423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20180221_123306563_HDR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24" t="13904" b="25987"/>
          <a:stretch/>
        </p:blipFill>
        <p:spPr>
          <a:xfrm>
            <a:off x="1552220" y="451555"/>
            <a:ext cx="6860117" cy="6008511"/>
          </a:xfrm>
        </p:spPr>
      </p:pic>
    </p:spTree>
    <p:extLst>
      <p:ext uri="{BB962C8B-B14F-4D97-AF65-F5344CB8AC3E}">
        <p14:creationId xmlns:p14="http://schemas.microsoft.com/office/powerpoint/2010/main" val="4268877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2430836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Tensions between Dutch settlers (called Boers) and indigenous Africans known as </a:t>
            </a:r>
            <a:r>
              <a:rPr lang="en-US" dirty="0" err="1" smtClean="0"/>
              <a:t>Khoisans</a:t>
            </a:r>
            <a:endParaRPr lang="en-US" dirty="0"/>
          </a:p>
        </p:txBody>
      </p:sp>
      <p:pic>
        <p:nvPicPr>
          <p:cNvPr id="4" name="Content Placeholder 3" descr="IMG_20180221_123250276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15" r="9822" b="6368"/>
          <a:stretch/>
        </p:blipFill>
        <p:spPr>
          <a:xfrm>
            <a:off x="4064001" y="127859"/>
            <a:ext cx="4378503" cy="660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79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1936948" cy="4800600"/>
          </a:xfrm>
        </p:spPr>
        <p:txBody>
          <a:bodyPr/>
          <a:lstStyle/>
          <a:p>
            <a:r>
              <a:rPr lang="en-US" dirty="0" smtClean="0"/>
              <a:t>Wider area home to large and small African states</a:t>
            </a:r>
            <a:endParaRPr lang="en-US" dirty="0"/>
          </a:p>
        </p:txBody>
      </p:sp>
      <p:pic>
        <p:nvPicPr>
          <p:cNvPr id="4" name="Content Placeholder 3" descr="IMG_20180221_123326160_HDR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53" t="1740" r="8580" b="4255"/>
          <a:stretch/>
        </p:blipFill>
        <p:spPr>
          <a:xfrm>
            <a:off x="3589867" y="142241"/>
            <a:ext cx="5161280" cy="662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00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627416"/>
            <a:ext cx="3333948" cy="280158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Famous centralized Zulu Kingdo</a:t>
            </a:r>
            <a:r>
              <a:rPr lang="en-US" dirty="0" smtClean="0"/>
              <a:t>m under King </a:t>
            </a:r>
            <a:r>
              <a:rPr lang="en-US" dirty="0" err="1" smtClean="0"/>
              <a:t>Shaka</a:t>
            </a:r>
            <a:r>
              <a:rPr lang="en-US" dirty="0" smtClean="0"/>
              <a:t> early 1800s</a:t>
            </a:r>
            <a:endParaRPr lang="en-US" dirty="0"/>
          </a:p>
        </p:txBody>
      </p:sp>
      <p:pic>
        <p:nvPicPr>
          <p:cNvPr id="4" name="Content Placeholder 3" descr="IMG_20180221_123338399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45" t="-628" r="14401" b="628"/>
          <a:stretch/>
        </p:blipFill>
        <p:spPr>
          <a:xfrm>
            <a:off x="5049946" y="274638"/>
            <a:ext cx="3684832" cy="6466703"/>
          </a:xfrm>
        </p:spPr>
      </p:pic>
    </p:spTree>
    <p:extLst>
      <p:ext uri="{BB962C8B-B14F-4D97-AF65-F5344CB8AC3E}">
        <p14:creationId xmlns:p14="http://schemas.microsoft.com/office/powerpoint/2010/main" val="2395598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Urban Cape Colony Culture: possibilities for equality?</a:t>
            </a:r>
            <a:endParaRPr lang="en-US" dirty="0"/>
          </a:p>
        </p:txBody>
      </p:sp>
      <p:pic>
        <p:nvPicPr>
          <p:cNvPr id="4" name="Content Placeholder 3" descr="IMG_20180221_123158447 2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4116" r="-54116"/>
          <a:stretch/>
        </p:blipFill>
        <p:spPr>
          <a:xfrm>
            <a:off x="3735212" y="1447800"/>
            <a:ext cx="7499350" cy="4800600"/>
          </a:xfrm>
        </p:spPr>
      </p:pic>
      <p:pic>
        <p:nvPicPr>
          <p:cNvPr id="5" name="Content Placeholder 3" descr="IMG_20180221_123317559.jp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5" t="15895" r="1115" b="13227"/>
          <a:stretch/>
        </p:blipFill>
        <p:spPr>
          <a:xfrm>
            <a:off x="141281" y="1707444"/>
            <a:ext cx="5363407" cy="515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45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Boer Trekkers c.1836-1840</a:t>
            </a:r>
            <a:endParaRPr lang="en-US" dirty="0"/>
          </a:p>
        </p:txBody>
      </p:sp>
      <p:pic>
        <p:nvPicPr>
          <p:cNvPr id="4" name="Content Placeholder 3" descr="Trekki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7" b="-2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241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207000" y="274638"/>
            <a:ext cx="3726688" cy="597376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1834 Enslaved people emancipated in Cape Colony</a:t>
            </a:r>
          </a:p>
          <a:p>
            <a:endParaRPr lang="en-US" dirty="0" smtClean="0"/>
          </a:p>
          <a:p>
            <a:r>
              <a:rPr lang="en-US" dirty="0" smtClean="0"/>
              <a:t>1836-1840 Great Trek</a:t>
            </a:r>
          </a:p>
          <a:p>
            <a:endParaRPr lang="en-US" dirty="0"/>
          </a:p>
          <a:p>
            <a:r>
              <a:rPr lang="en-US" dirty="0" smtClean="0"/>
              <a:t>1852 &amp; 1854 Separate Afrikaner colonies of Orange Free State &amp; Transvaal</a:t>
            </a:r>
            <a:endParaRPr lang="en-US" dirty="0"/>
          </a:p>
        </p:txBody>
      </p:sp>
      <p:pic>
        <p:nvPicPr>
          <p:cNvPr id="6" name="Picture 5" descr="19th C. SA Afrikaner Expansion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770" b="13537"/>
          <a:stretch/>
        </p:blipFill>
        <p:spPr>
          <a:xfrm rot="16200000">
            <a:off x="-769627" y="1159072"/>
            <a:ext cx="6615533" cy="469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19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1668" y="198435"/>
            <a:ext cx="3642020" cy="650434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Expansion by Boers into previous African territory</a:t>
            </a:r>
          </a:p>
          <a:p>
            <a:r>
              <a:rPr lang="en-US" dirty="0" smtClean="0"/>
              <a:t>Also English expansion in Natal for trading prospects</a:t>
            </a:r>
          </a:p>
          <a:p>
            <a:r>
              <a:rPr lang="en-US" dirty="0" smtClean="0"/>
              <a:t>Autonomy &amp; independence of African leaders under threat</a:t>
            </a:r>
          </a:p>
          <a:p>
            <a:r>
              <a:rPr lang="en-US" dirty="0" smtClean="0"/>
              <a:t>New ideas of who can own property &amp; manage governments</a:t>
            </a:r>
            <a:endParaRPr lang="en-US" dirty="0"/>
          </a:p>
        </p:txBody>
      </p:sp>
      <p:pic>
        <p:nvPicPr>
          <p:cNvPr id="5" name="Picture 4" descr="19th C. SA Afrikaner Expansion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770" b="13537"/>
          <a:stretch/>
        </p:blipFill>
        <p:spPr>
          <a:xfrm rot="16200000">
            <a:off x="-766804" y="1159072"/>
            <a:ext cx="6615533" cy="469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39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Tipping points: mid to late 1800s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18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9066" y="274638"/>
            <a:ext cx="4124621" cy="3370262"/>
          </a:xfrm>
        </p:spPr>
        <p:txBody>
          <a:bodyPr>
            <a:normAutofit/>
          </a:bodyPr>
          <a:lstStyle/>
          <a:p>
            <a:r>
              <a:rPr lang="en-US" dirty="0" smtClean="0"/>
              <a:t>Leader </a:t>
            </a:r>
            <a:r>
              <a:rPr lang="en-US" dirty="0" err="1" smtClean="0"/>
              <a:t>Moshoeshoe</a:t>
            </a:r>
            <a:r>
              <a:rPr lang="en-US" dirty="0" smtClean="0"/>
              <a:t> c. 1786-1870 and Kingdom of Lesotho</a:t>
            </a:r>
            <a:endParaRPr lang="en-US" dirty="0"/>
          </a:p>
        </p:txBody>
      </p:sp>
      <p:pic>
        <p:nvPicPr>
          <p:cNvPr id="4" name="Content Placeholder 3" descr="Moshoeshoe c. 1786-187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85208" r="-85208"/>
          <a:stretch>
            <a:fillRect/>
          </a:stretch>
        </p:blipFill>
        <p:spPr>
          <a:xfrm>
            <a:off x="-1751426" y="460905"/>
            <a:ext cx="9330447" cy="5973762"/>
          </a:xfrm>
        </p:spPr>
      </p:pic>
    </p:spTree>
    <p:extLst>
      <p:ext uri="{BB962C8B-B14F-4D97-AF65-F5344CB8AC3E}">
        <p14:creationId xmlns:p14="http://schemas.microsoft.com/office/powerpoint/2010/main" val="1482821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Rinderpest</a:t>
            </a:r>
            <a:r>
              <a:rPr lang="en-US" dirty="0" smtClean="0"/>
              <a:t> (cattle plague) epidemic</a:t>
            </a:r>
            <a:endParaRPr lang="en-US" dirty="0"/>
          </a:p>
        </p:txBody>
      </p:sp>
      <p:pic>
        <p:nvPicPr>
          <p:cNvPr id="4" name="Content Placeholder 3" descr="rinderpes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" b="19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29065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0" y="274638"/>
            <a:ext cx="353618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Spiritual Leader </a:t>
            </a:r>
            <a:r>
              <a:rPr lang="en-US" dirty="0" err="1" smtClean="0"/>
              <a:t>Nongquawuse</a:t>
            </a:r>
            <a:r>
              <a:rPr lang="en-US" dirty="0" smtClean="0"/>
              <a:t>, c. 1850</a:t>
            </a:r>
            <a:endParaRPr lang="en-US" dirty="0"/>
          </a:p>
        </p:txBody>
      </p:sp>
      <p:pic>
        <p:nvPicPr>
          <p:cNvPr id="4" name="Content Placeholder 3" descr="Nongquawuse c. 185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648" r="-75648"/>
          <a:stretch>
            <a:fillRect/>
          </a:stretch>
        </p:blipFill>
        <p:spPr>
          <a:xfrm>
            <a:off x="-1418747" y="274638"/>
            <a:ext cx="9501535" cy="6083300"/>
          </a:xfrm>
        </p:spPr>
      </p:pic>
    </p:spTree>
    <p:extLst>
      <p:ext uri="{BB962C8B-B14F-4D97-AF65-F5344CB8AC3E}">
        <p14:creationId xmlns:p14="http://schemas.microsoft.com/office/powerpoint/2010/main" val="3717011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Nongqawuse poem from Peires 2003, 2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 r="4374"/>
          <a:stretch>
            <a:fillRect/>
          </a:stretch>
        </p:blipFill>
        <p:spPr>
          <a:xfrm>
            <a:off x="1435608" y="683860"/>
            <a:ext cx="7498080" cy="4800600"/>
          </a:xfrm>
        </p:spPr>
      </p:pic>
      <p:sp>
        <p:nvSpPr>
          <p:cNvPr id="5" name="TextBox 4"/>
          <p:cNvSpPr txBox="1"/>
          <p:nvPr/>
        </p:nvSpPr>
        <p:spPr>
          <a:xfrm>
            <a:off x="1232409" y="5865651"/>
            <a:ext cx="749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Qtd</a:t>
            </a:r>
            <a:r>
              <a:rPr lang="en-US" dirty="0" smtClean="0"/>
              <a:t> in Helen Bradford, “Not a </a:t>
            </a:r>
            <a:r>
              <a:rPr lang="en-US" dirty="0" err="1" smtClean="0"/>
              <a:t>Nongqawuse</a:t>
            </a:r>
            <a:r>
              <a:rPr lang="en-US" dirty="0" smtClean="0"/>
              <a:t> Story: An Anti-Heroine in Historical Perspective,” in  43..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3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then…</a:t>
            </a:r>
            <a:endParaRPr lang="en-US" dirty="0"/>
          </a:p>
        </p:txBody>
      </p:sp>
      <p:pic>
        <p:nvPicPr>
          <p:cNvPr id="4" name="Content Placeholder 3" descr="Diamond-Industry-Alluvial-Mining-Cape-Town-Diamond-Museum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351" b="-35351"/>
          <a:stretch>
            <a:fillRect/>
          </a:stretch>
        </p:blipFill>
        <p:spPr>
          <a:xfrm>
            <a:off x="1435100" y="1603022"/>
            <a:ext cx="7499350" cy="4800600"/>
          </a:xfrm>
        </p:spPr>
      </p:pic>
    </p:spTree>
    <p:extLst>
      <p:ext uri="{BB962C8B-B14F-4D97-AF65-F5344CB8AC3E}">
        <p14:creationId xmlns:p14="http://schemas.microsoft.com/office/powerpoint/2010/main" val="1558854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New Mineral Rush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1867: Diamonds Discovered in Griqualand West</a:t>
            </a:r>
          </a:p>
          <a:p>
            <a:endParaRPr lang="en-US" dirty="0"/>
          </a:p>
          <a:p>
            <a:r>
              <a:rPr lang="en-US" dirty="0" smtClean="0"/>
              <a:t>1866 Gold Discovered on the </a:t>
            </a:r>
            <a:r>
              <a:rPr lang="en-US" dirty="0" smtClean="0"/>
              <a:t>Witwatersrand</a:t>
            </a:r>
          </a:p>
          <a:p>
            <a:endParaRPr lang="en-US" dirty="0"/>
          </a:p>
          <a:p>
            <a:r>
              <a:rPr lang="en-US" dirty="0" smtClean="0"/>
              <a:t>Accelerated interest in controlling all of South Africa as European colony</a:t>
            </a:r>
          </a:p>
          <a:p>
            <a:endParaRPr lang="en-US" dirty="0"/>
          </a:p>
          <a:p>
            <a:r>
              <a:rPr lang="en-US" dirty="0" smtClean="0"/>
              <a:t>After multiple wars, British establish rule in 1902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793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he Rhodes Colossus Striding from Cape Town to Cairo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512" r="-55512"/>
          <a:stretch>
            <a:fillRect/>
          </a:stretch>
        </p:blipFill>
        <p:spPr>
          <a:xfrm>
            <a:off x="-482600" y="53424"/>
            <a:ext cx="10629900" cy="6804576"/>
          </a:xfrm>
        </p:spPr>
      </p:pic>
    </p:spTree>
    <p:extLst>
      <p:ext uri="{BB962C8B-B14F-4D97-AF65-F5344CB8AC3E}">
        <p14:creationId xmlns:p14="http://schemas.microsoft.com/office/powerpoint/2010/main" val="3113368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Johannesburg</a:t>
            </a:r>
            <a:endParaRPr lang="en-US" dirty="0"/>
          </a:p>
        </p:txBody>
      </p:sp>
      <p:pic>
        <p:nvPicPr>
          <p:cNvPr id="4" name="Content Placeholder 3" descr="Johannesburg c. 188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2" b="-8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37189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Prospectors c. 1880s</a:t>
            </a:r>
            <a:endParaRPr lang="en-US" dirty="0"/>
          </a:p>
        </p:txBody>
      </p:sp>
      <p:pic>
        <p:nvPicPr>
          <p:cNvPr id="4" name="Content Placeholder 3" descr="group of prospector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5" r="-12385"/>
          <a:stretch>
            <a:fillRect/>
          </a:stretch>
        </p:blipFill>
        <p:spPr>
          <a:xfrm>
            <a:off x="901700" y="1156691"/>
            <a:ext cx="8349488" cy="5345709"/>
          </a:xfrm>
        </p:spPr>
      </p:pic>
    </p:spTree>
    <p:extLst>
      <p:ext uri="{BB962C8B-B14F-4D97-AF65-F5344CB8AC3E}">
        <p14:creationId xmlns:p14="http://schemas.microsoft.com/office/powerpoint/2010/main" val="3723029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Chinese Laborers, South Africa</a:t>
            </a:r>
            <a:endParaRPr lang="en-US" dirty="0"/>
          </a:p>
        </p:txBody>
      </p:sp>
      <p:pic>
        <p:nvPicPr>
          <p:cNvPr id="4" name="Content Placeholder 3" descr="Chinese Miners in South Africa, compound police, c. 190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68" b="-37868"/>
          <a:stretch>
            <a:fillRect/>
          </a:stretch>
        </p:blipFill>
        <p:spPr>
          <a:xfrm>
            <a:off x="1435100" y="1447800"/>
            <a:ext cx="7499350" cy="4800600"/>
          </a:xfrm>
        </p:spPr>
      </p:pic>
    </p:spTree>
    <p:extLst>
      <p:ext uri="{BB962C8B-B14F-4D97-AF65-F5344CB8AC3E}">
        <p14:creationId xmlns:p14="http://schemas.microsoft.com/office/powerpoint/2010/main" val="3426159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 Beers consolidated mines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e beers consolidated min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808" y="1215614"/>
            <a:ext cx="7194042" cy="564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52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444" y="127000"/>
            <a:ext cx="7988244" cy="79022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20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Century Historical Memory in Music: Song “</a:t>
            </a:r>
            <a:r>
              <a:rPr lang="en-US" sz="2400" b="1" dirty="0" err="1" smtClean="0"/>
              <a:t>Stimela</a:t>
            </a:r>
            <a:r>
              <a:rPr lang="en-US" sz="2400" b="1" dirty="0" smtClean="0"/>
              <a:t>!” by Hugh </a:t>
            </a:r>
            <a:r>
              <a:rPr lang="en-US" sz="2400" b="1" dirty="0" err="1" smtClean="0"/>
              <a:t>Masekela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942" y="6293556"/>
            <a:ext cx="7709746" cy="564444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Youtube</a:t>
            </a:r>
            <a:r>
              <a:rPr lang="en-US" dirty="0"/>
              <a:t> link 1993 recording: </a:t>
            </a:r>
            <a:r>
              <a:rPr lang="en-US" b="1" dirty="0">
                <a:hlinkClick r:id="rId2"/>
              </a:rPr>
              <a:t>https://www.youtube.com/watch?v=7lMQWnRBQr0</a:t>
            </a:r>
            <a:endParaRPr lang="en-US" b="1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45444" y="1062842"/>
            <a:ext cx="7988244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There is a train that comes from Namibia and Malawi </a:t>
            </a:r>
          </a:p>
          <a:p>
            <a:r>
              <a:rPr lang="en-US" dirty="0"/>
              <a:t>There is a train that comes from Zambia and Zimbabwe </a:t>
            </a:r>
          </a:p>
          <a:p>
            <a:r>
              <a:rPr lang="en-US" dirty="0"/>
              <a:t>There is a train that comes from Angola and Mozambique </a:t>
            </a:r>
          </a:p>
          <a:p>
            <a:r>
              <a:rPr lang="en-US" dirty="0"/>
              <a:t>From Lesotho, from Botswana, from Swaziland </a:t>
            </a:r>
          </a:p>
          <a:p>
            <a:r>
              <a:rPr lang="en-US" dirty="0"/>
              <a:t>From all the hinterlands of Southern and Central Africa. </a:t>
            </a:r>
          </a:p>
          <a:p>
            <a:r>
              <a:rPr lang="en-US" dirty="0"/>
              <a:t>This train carries young and old men who are conscripted to come and work on contract </a:t>
            </a:r>
          </a:p>
          <a:p>
            <a:r>
              <a:rPr lang="en-US" dirty="0"/>
              <a:t>In the Gold and Mineral mines of Johannesburg and the surrounding provinces and Metropolis </a:t>
            </a:r>
          </a:p>
          <a:p>
            <a:r>
              <a:rPr lang="en-US" dirty="0"/>
              <a:t>16 hours or more a day, for almost no pay. </a:t>
            </a:r>
          </a:p>
          <a:p>
            <a:r>
              <a:rPr lang="en-US" dirty="0" err="1"/>
              <a:t>Deeeeeeep</a:t>
            </a:r>
            <a:r>
              <a:rPr lang="en-US" dirty="0"/>
              <a:t>, </a:t>
            </a:r>
            <a:r>
              <a:rPr lang="en-US" dirty="0" err="1"/>
              <a:t>deeeeeep</a:t>
            </a:r>
            <a:r>
              <a:rPr lang="en-US" dirty="0"/>
              <a:t> </a:t>
            </a:r>
            <a:r>
              <a:rPr lang="en-US" dirty="0" err="1"/>
              <a:t>deeeeep</a:t>
            </a:r>
            <a:r>
              <a:rPr lang="en-US" dirty="0"/>
              <a:t>, </a:t>
            </a:r>
            <a:r>
              <a:rPr lang="en-US" dirty="0" err="1"/>
              <a:t>deeeeeep</a:t>
            </a:r>
            <a:r>
              <a:rPr lang="en-US" dirty="0"/>
              <a:t>, </a:t>
            </a:r>
            <a:r>
              <a:rPr lang="en-US" dirty="0" err="1"/>
              <a:t>deeeeeep</a:t>
            </a:r>
            <a:r>
              <a:rPr lang="en-US" dirty="0"/>
              <a:t>, </a:t>
            </a:r>
            <a:r>
              <a:rPr lang="en-US" dirty="0" err="1"/>
              <a:t>deeeep</a:t>
            </a:r>
            <a:r>
              <a:rPr lang="en-US" dirty="0"/>
              <a:t> </a:t>
            </a:r>
            <a:r>
              <a:rPr lang="en-US" dirty="0" err="1"/>
              <a:t>Deeeep,deeep</a:t>
            </a:r>
            <a:r>
              <a:rPr lang="en-US" dirty="0"/>
              <a:t>, deep, down in the belly of the earth </a:t>
            </a:r>
          </a:p>
          <a:p>
            <a:r>
              <a:rPr lang="en-US" dirty="0"/>
              <a:t>When they’re digging and drilling for that shiny mighty evasive stone. </a:t>
            </a:r>
          </a:p>
          <a:p>
            <a:r>
              <a:rPr lang="en-US" dirty="0"/>
              <a:t>Or when they dish their mish-mash-mush food Into their iron plates With their iron shovel. Or when they sit in their stinky, filthy, funky, flee-ridden barracks and hostels </a:t>
            </a:r>
          </a:p>
          <a:p>
            <a:r>
              <a:rPr lang="en-US" dirty="0"/>
              <a:t>And they think about their loved ones they may never see again, </a:t>
            </a:r>
          </a:p>
          <a:p>
            <a:r>
              <a:rPr lang="en-US" dirty="0"/>
              <a:t>Because they might have been forcibly removed from where they last left them </a:t>
            </a:r>
          </a:p>
          <a:p>
            <a:r>
              <a:rPr lang="en-US" dirty="0"/>
              <a:t>Or wantonly murdered in the dead of night </a:t>
            </a:r>
          </a:p>
        </p:txBody>
      </p:sp>
    </p:spTree>
    <p:extLst>
      <p:ext uri="{BB962C8B-B14F-4D97-AF65-F5344CB8AC3E}">
        <p14:creationId xmlns:p14="http://schemas.microsoft.com/office/powerpoint/2010/main" val="1368012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Lyrics continued to “</a:t>
            </a:r>
            <a:r>
              <a:rPr lang="en-US" dirty="0" err="1" smtClean="0"/>
              <a:t>Stimela</a:t>
            </a:r>
            <a:r>
              <a:rPr lang="en-US" dirty="0" smtClean="0"/>
              <a:t>!”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82296" indent="0">
              <a:buNone/>
            </a:pPr>
            <a:r>
              <a:rPr lang="en-US" dirty="0"/>
              <a:t>By raving and marauding gangs of no particular origin – we are told! </a:t>
            </a:r>
          </a:p>
          <a:p>
            <a:pPr marL="82296" indent="0">
              <a:buNone/>
            </a:pPr>
            <a:r>
              <a:rPr lang="en-US" dirty="0"/>
              <a:t>They think about their land and their herds that were taken away from them, </a:t>
            </a:r>
          </a:p>
          <a:p>
            <a:pPr marL="82296" indent="0">
              <a:buNone/>
            </a:pPr>
            <a:r>
              <a:rPr lang="en-US" dirty="0"/>
              <a:t>With the gun and bomb and the teargas and the Gatling and the canon, </a:t>
            </a:r>
          </a:p>
          <a:p>
            <a:pPr marL="82296" indent="0">
              <a:buNone/>
            </a:pPr>
            <a:r>
              <a:rPr lang="en-US" dirty="0"/>
              <a:t>And when they hear that </a:t>
            </a:r>
            <a:r>
              <a:rPr lang="en-US" dirty="0" err="1"/>
              <a:t>chu-chu</a:t>
            </a:r>
            <a:r>
              <a:rPr lang="en-US" dirty="0"/>
              <a:t> train – </a:t>
            </a:r>
          </a:p>
          <a:p>
            <a:pPr marL="82296" indent="0">
              <a:buNone/>
            </a:pPr>
            <a:r>
              <a:rPr lang="en-US" dirty="0"/>
              <a:t>Smoking and-a-pushing and-a-climbing </a:t>
            </a:r>
          </a:p>
          <a:p>
            <a:pPr marL="82296" indent="0">
              <a:buNone/>
            </a:pPr>
            <a:r>
              <a:rPr lang="en-US" dirty="0"/>
              <a:t>And-a-toting and and-a-steaming and-a-crying </a:t>
            </a:r>
          </a:p>
          <a:p>
            <a:pPr marL="82296" indent="0">
              <a:buNone/>
            </a:pPr>
            <a:r>
              <a:rPr lang="en-US" dirty="0"/>
              <a:t>And-a-moaning and-a-pushing and-a-grumbling </a:t>
            </a:r>
          </a:p>
          <a:p>
            <a:pPr marL="82296" indent="0">
              <a:buNone/>
            </a:pPr>
            <a:r>
              <a:rPr lang="en-US" dirty="0"/>
              <a:t>And-a-moaning and-a-climbing and-a-crying </a:t>
            </a:r>
          </a:p>
          <a:p>
            <a:pPr marL="82296" indent="0">
              <a:buNone/>
            </a:pPr>
            <a:r>
              <a:rPr lang="en-US" dirty="0"/>
              <a:t>And-a-screaming and-a-squishing </a:t>
            </a:r>
          </a:p>
          <a:p>
            <a:pPr marL="82296" indent="0">
              <a:buNone/>
            </a:pPr>
            <a:r>
              <a:rPr lang="en-US" dirty="0"/>
              <a:t>And-ah-</a:t>
            </a:r>
            <a:r>
              <a:rPr lang="en-US" dirty="0" err="1"/>
              <a:t>whooooooooo</a:t>
            </a:r>
            <a:r>
              <a:rPr lang="en-US" dirty="0"/>
              <a:t> </a:t>
            </a:r>
            <a:r>
              <a:rPr lang="en-US" dirty="0" err="1"/>
              <a:t>Whoooooooooo</a:t>
            </a:r>
            <a:r>
              <a:rPr lang="en-US" dirty="0"/>
              <a:t>! </a:t>
            </a:r>
          </a:p>
          <a:p>
            <a:pPr marL="82296" indent="0">
              <a:buNone/>
            </a:pPr>
            <a:r>
              <a:rPr lang="en-US" dirty="0"/>
              <a:t>They always curse, and they curse the coal train, </a:t>
            </a:r>
          </a:p>
          <a:p>
            <a:pPr marL="82296" indent="0">
              <a:buNone/>
            </a:pPr>
            <a:r>
              <a:rPr lang="en-US" dirty="0"/>
              <a:t>The coal train that brought them to Johannesburg. </a:t>
            </a:r>
          </a:p>
          <a:p>
            <a:pPr marL="82296" indent="0">
              <a:buNone/>
            </a:pPr>
            <a:r>
              <a:rPr lang="en-US" dirty="0" err="1"/>
              <a:t>Stimela</a:t>
            </a:r>
            <a:r>
              <a:rPr lang="en-US" dirty="0"/>
              <a:t>. </a:t>
            </a:r>
            <a:r>
              <a:rPr lang="en-US" dirty="0" err="1"/>
              <a:t>Ahhh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10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Reading Preview</a:t>
            </a:r>
            <a:endParaRPr lang="en-US" dirty="0"/>
          </a:p>
        </p:txBody>
      </p:sp>
      <p:pic>
        <p:nvPicPr>
          <p:cNvPr id="4" name="Content Placeholder 3" descr="front_cover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2783" r="-72783"/>
          <a:stretch>
            <a:fillRect/>
          </a:stretch>
        </p:blipFill>
        <p:spPr>
          <a:xfrm>
            <a:off x="3524052" y="1447800"/>
            <a:ext cx="7498080" cy="4800600"/>
          </a:xfrm>
        </p:spPr>
      </p:pic>
      <p:sp>
        <p:nvSpPr>
          <p:cNvPr id="5" name="TextBox 4"/>
          <p:cNvSpPr txBox="1"/>
          <p:nvPr/>
        </p:nvSpPr>
        <p:spPr>
          <a:xfrm>
            <a:off x="1435608" y="1862666"/>
            <a:ext cx="4067725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reading for Thursday’s class</a:t>
            </a:r>
          </a:p>
          <a:p>
            <a:endParaRPr lang="en-US" b="1" dirty="0"/>
          </a:p>
          <a:p>
            <a:r>
              <a:rPr lang="en-US" b="1" dirty="0" smtClean="0"/>
              <a:t>Think about popular culture &amp; protest</a:t>
            </a:r>
          </a:p>
          <a:p>
            <a:endParaRPr lang="en-US" b="1" dirty="0"/>
          </a:p>
          <a:p>
            <a:r>
              <a:rPr lang="en-US" b="1" dirty="0" smtClean="0"/>
              <a:t>Your Paper 3 assignment (</a:t>
            </a:r>
            <a:r>
              <a:rPr lang="en-US" b="1" smtClean="0"/>
              <a:t>due May 7) will </a:t>
            </a:r>
            <a:r>
              <a:rPr lang="en-US" b="1" dirty="0" smtClean="0"/>
              <a:t>ask you to explore an example of the connections between popular culture &amp; protest</a:t>
            </a:r>
          </a:p>
          <a:p>
            <a:endParaRPr lang="en-US" b="1" dirty="0"/>
          </a:p>
          <a:p>
            <a:r>
              <a:rPr lang="en-US" b="1" dirty="0" smtClean="0"/>
              <a:t>Many examples in this book from sports to fashion to informal collective protests</a:t>
            </a:r>
          </a:p>
          <a:p>
            <a:endParaRPr lang="en-US" b="1" dirty="0"/>
          </a:p>
          <a:p>
            <a:r>
              <a:rPr lang="en-US" b="1" dirty="0" smtClean="0"/>
              <a:t>Decide what interests you and read strategically for examples in this book</a:t>
            </a:r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LIBRARY EBOOK. Read online or download.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361492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49</TotalTime>
  <Words>758</Words>
  <Application>Microsoft Macintosh PowerPoint</Application>
  <PresentationFormat>On-screen Show (4:3)</PresentationFormat>
  <Paragraphs>99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Solstice</vt:lpstr>
      <vt:lpstr>Colonialism Through Political Cartoons, c. 1900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facets of Colonialism</vt:lpstr>
      <vt:lpstr>Chronologies</vt:lpstr>
      <vt:lpstr>Settler Colonies:  Example South Africa</vt:lpstr>
      <vt:lpstr>PowerPoint Presentation</vt:lpstr>
      <vt:lpstr>PowerPoint Presentation</vt:lpstr>
      <vt:lpstr>PowerPoint Presentation</vt:lpstr>
      <vt:lpstr>Famous centralized Zulu Kingdom under King Shaka early 1800s</vt:lpstr>
      <vt:lpstr>Urban Cape Colony Culture: possibilities for equality?</vt:lpstr>
      <vt:lpstr>The Boer Trekkers c.1836-1840</vt:lpstr>
      <vt:lpstr>PowerPoint Presentation</vt:lpstr>
      <vt:lpstr>PowerPoint Presentation</vt:lpstr>
      <vt:lpstr>Tipping points: mid to late 1800s</vt:lpstr>
      <vt:lpstr>Leader Moshoeshoe c. 1786-1870 and Kingdom of Lesotho</vt:lpstr>
      <vt:lpstr>Rinderpest (cattle plague) epidemic</vt:lpstr>
      <vt:lpstr>Spiritual Leader Nongquawuse, c. 1850</vt:lpstr>
      <vt:lpstr>PowerPoint Presentation</vt:lpstr>
      <vt:lpstr>And then…</vt:lpstr>
      <vt:lpstr>New Mineral Rush</vt:lpstr>
      <vt:lpstr>PowerPoint Presentation</vt:lpstr>
      <vt:lpstr>Early Johannesburg</vt:lpstr>
      <vt:lpstr>Prospectors c. 1880s</vt:lpstr>
      <vt:lpstr>Chinese Laborers, South Africa</vt:lpstr>
      <vt:lpstr>De Beers consolidated mines</vt:lpstr>
      <vt:lpstr>20th Century Historical Memory in Music: Song “Stimela!” by Hugh Masekela</vt:lpstr>
      <vt:lpstr>Lyrics continued to “Stimela!”</vt:lpstr>
      <vt:lpstr>Reading Preview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Colonialism Through Political Cartoons, c. 1900</dc:title>
  <dc:creator>Andrea F Seligman</dc:creator>
  <cp:lastModifiedBy>Yaari Felber-Seligman</cp:lastModifiedBy>
  <cp:revision>21</cp:revision>
  <dcterms:created xsi:type="dcterms:W3CDTF">2018-03-29T20:35:30Z</dcterms:created>
  <dcterms:modified xsi:type="dcterms:W3CDTF">2020-04-21T02:08:46Z</dcterms:modified>
</cp:coreProperties>
</file>